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91" r:id="rId2"/>
    <p:sldId id="256" r:id="rId3"/>
    <p:sldId id="292" r:id="rId4"/>
    <p:sldId id="294" r:id="rId5"/>
    <p:sldId id="29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5" autoAdjust="0"/>
    <p:restoredTop sz="80268" autoAdjust="0"/>
  </p:normalViewPr>
  <p:slideViewPr>
    <p:cSldViewPr snapToGrid="0" showGuides="1">
      <p:cViewPr varScale="1">
        <p:scale>
          <a:sx n="84" d="100"/>
          <a:sy n="84" d="100"/>
        </p:scale>
        <p:origin x="83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771599-9CDF-4EAA-8D19-CADFA4C1F01B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73D57F-60E0-4680-B5D9-5D86AB4FDB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4364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B04583-82FC-EB4C-9DD9-0626DE3C6BC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9899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222222"/>
                </a:solidFill>
                <a:effectLst/>
                <a:latin typeface="-apple-system"/>
              </a:rPr>
              <a:t>Meng, C., Peng, X., Zhang, Y. </a:t>
            </a:r>
            <a:r>
              <a:rPr lang="en-GB" b="0" i="1" dirty="0">
                <a:solidFill>
                  <a:srgbClr val="222222"/>
                </a:solidFill>
                <a:effectLst/>
                <a:latin typeface="-apple-system"/>
              </a:rPr>
              <a:t>et al.</a:t>
            </a:r>
            <a:r>
              <a:rPr lang="en-GB" b="0" i="0" dirty="0">
                <a:solidFill>
                  <a:srgbClr val="222222"/>
                </a:solidFill>
                <a:effectLst/>
                <a:latin typeface="-apple-system"/>
              </a:rPr>
              <a:t> Transcriptomic profiling of </a:t>
            </a:r>
            <a:r>
              <a:rPr lang="en-GB" b="0" i="1" dirty="0">
                <a:solidFill>
                  <a:srgbClr val="222222"/>
                </a:solidFill>
                <a:effectLst/>
                <a:latin typeface="-apple-system"/>
              </a:rPr>
              <a:t>Poa pratensis</a:t>
            </a:r>
            <a:r>
              <a:rPr lang="en-GB" b="0" i="0" dirty="0">
                <a:solidFill>
                  <a:srgbClr val="222222"/>
                </a:solidFill>
                <a:effectLst/>
                <a:latin typeface="-apple-system"/>
              </a:rPr>
              <a:t> L. under treatment of various phytohormones. </a:t>
            </a:r>
            <a:r>
              <a:rPr lang="en-GB" b="0" i="1" dirty="0">
                <a:solidFill>
                  <a:srgbClr val="222222"/>
                </a:solidFill>
                <a:effectLst/>
                <a:latin typeface="-apple-system"/>
              </a:rPr>
              <a:t>Sci Data</a:t>
            </a:r>
            <a:r>
              <a:rPr lang="en-GB" b="0" i="0" dirty="0">
                <a:solidFill>
                  <a:srgbClr val="222222"/>
                </a:solidFill>
                <a:effectLst/>
                <a:latin typeface="-apple-system"/>
              </a:rPr>
              <a:t> </a:t>
            </a:r>
            <a:r>
              <a:rPr lang="en-GB" b="1" i="0" dirty="0">
                <a:solidFill>
                  <a:srgbClr val="222222"/>
                </a:solidFill>
                <a:effectLst/>
                <a:latin typeface="-apple-system"/>
              </a:rPr>
              <a:t>11</a:t>
            </a:r>
            <a:r>
              <a:rPr lang="en-GB" b="0" i="0" dirty="0">
                <a:solidFill>
                  <a:srgbClr val="222222"/>
                </a:solidFill>
                <a:effectLst/>
                <a:latin typeface="-apple-system"/>
              </a:rPr>
              <a:t>, 297 (2024).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73D57F-60E0-4680-B5D9-5D86AB4FDBA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79290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https://elifesciences.org/reviewed-preprints/95532/figures#tab-content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73D57F-60E0-4680-B5D9-5D86AB4FDBA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42755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https://elifesciences.org/reviewed-preprints/95313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73D57F-60E0-4680-B5D9-5D86AB4FDBA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5815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52C25-E28E-4C29-84C3-30E936944C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4407E0-D276-490D-9727-62DB5A1B79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A1990-7866-4FF8-8CC8-1D969E02A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5AAA9-BF17-4ADF-A9AF-4932FA961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9F174-D54B-407B-AD0C-A12FDF2BA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1144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20E36-E5A1-4F22-A55B-9D4F1A8EC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500AB1-CE3B-4D9F-8337-30B351B803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CD7ED-1105-4046-9418-0DBADA017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64723C-4CBB-4B81-9465-D38C0573F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4A9365-A7EF-472B-A2AF-7D8E53F3F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9179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01AC0C-4241-4AA8-875D-BBD5D0E09B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45C700-CD0F-4440-9FC5-BA0BCEE576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0399CF-1E01-4E91-9BD5-498F386FC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EE233-D247-48E2-923C-133277D94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734D4-5AF0-4FAE-8DE2-9A59F5353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4794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B40A2-BF2E-45DE-B80D-4873AEC28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1DCFA-1BD1-4076-9EF0-C36FFBBEF3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2D494-078B-4C39-A767-A0D98B740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51577-15FD-4A20-B401-F8F3D6204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4CA360-74E9-4F3A-A961-A9F4E67DE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8994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49F24-DC46-42CD-A8A5-6082887B9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B9C4C5-12AF-4ABC-86A7-B3EAFA2B5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A69499-1C75-4EC4-A3D1-CB6855B58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9EDC5-A52B-4BF6-AD37-6DBF00211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1838A3-2773-4EBE-B679-7D5BA7381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995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AF19F-311A-4DBE-8210-F22AF2437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367F9-3D1A-41B0-AFE5-EBBB3599BC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97816D-C8F1-405B-82DA-A8C13F7E65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42E4D1-874B-43F1-892C-B448FC418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43FDC2-21AF-4833-93D7-47F8E42AB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8F8F3F-98C9-4C70-BD9F-BD0A5391D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7203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35525-603C-443D-A413-58582B9F2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F57092-45A5-40DA-95DA-4AB1ED1CF3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5BDBEB-5888-474B-9B67-68FE8F9553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091387-70CC-4E1C-B7F5-42F8E2EF84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01E351-2511-48FA-B6C1-78027D4945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C6C359-D0F1-4D40-85DC-1CDD9BD68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ED1E66-5281-48E9-BE35-C2D399FBC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3AA67C-F1EF-45AA-91BF-86C534FC1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3455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D53EF-C5B9-4952-B1EF-EFA41B654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49D723-E243-4A67-9256-FE3AD60A1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FB81B0-A851-43A9-8B95-75B81DDF1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73ED51-D129-43C2-AA02-6A9A130C5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001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98F2BA-B7D9-41BC-B633-30BC06EAA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264DD2-9749-4154-A5EA-6C4512DE9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D37DAC-632F-4237-91FA-896ADEFEE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4100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8D608-44BD-4524-B779-CB1C4E3A6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3F6BA-F162-43BE-9469-C46E1EC632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C346CC-014C-44F9-BB02-38E6C71BE3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87C858-1363-4EBA-AB64-16AF5527A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42FFAF-ACB2-4AF0-9C4F-063083426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E7D9A7-AFDB-4B53-8937-1D9C79755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0893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23CEB-6EBB-44F1-B07A-D9D6903EE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26863D-9CED-4B5A-B4C5-631945DBE4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63504A-3B4C-40C5-A143-A858895D3E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CD9A29-0E94-4CD7-9388-639305AFC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48E63E-4833-48E5-BC94-2E55C3268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A13064-D9F9-4DE0-A78E-80A1E4C07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9569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7B88B4-EA22-4AA9-A613-9FC1D056C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D8C062-E73B-4170-9256-A7164E2071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A3AF5-E170-4EE0-BB5A-91ADE47D6C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686E35-B24C-4795-8BDB-5516F7EFEF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00EE95-CEC1-40F5-8D58-C8F7F1FCE1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7466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7554/eLife.95532.1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oi.org/10.7554/eLife.95313.1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A1F9231-CC55-9C48-9231-5D856778C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016" y="815168"/>
            <a:ext cx="8164830" cy="187863"/>
          </a:xfrm>
        </p:spPr>
        <p:txBody>
          <a:bodyPr>
            <a:normAutofit fontScale="90000"/>
          </a:bodyPr>
          <a:lstStyle/>
          <a:p>
            <a:r>
              <a:rPr lang="en-GB" dirty="0"/>
              <a:t>Exercise: </a:t>
            </a:r>
            <a:r>
              <a:rPr lang="pl-PL" dirty="0"/>
              <a:t>What to include</a:t>
            </a:r>
            <a:r>
              <a:rPr lang="en-GB" dirty="0"/>
              <a:t> as metadata</a:t>
            </a:r>
          </a:p>
        </p:txBody>
      </p:sp>
    </p:spTree>
    <p:extLst>
      <p:ext uri="{BB962C8B-B14F-4D97-AF65-F5344CB8AC3E}">
        <p14:creationId xmlns:p14="http://schemas.microsoft.com/office/powerpoint/2010/main" val="1379418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CD38D65-E896-4F6B-9D04-453398ECC4CE}"/>
              </a:ext>
            </a:extLst>
          </p:cNvPr>
          <p:cNvGrpSpPr/>
          <p:nvPr/>
        </p:nvGrpSpPr>
        <p:grpSpPr>
          <a:xfrm>
            <a:off x="558476" y="746449"/>
            <a:ext cx="7791095" cy="5017065"/>
            <a:chOff x="558476" y="746449"/>
            <a:chExt cx="7791095" cy="501706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E012BCC-1CA4-4ECF-A94D-148D3E57BA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0931" b="60884"/>
            <a:stretch/>
          </p:blipFill>
          <p:spPr>
            <a:xfrm>
              <a:off x="558476" y="746449"/>
              <a:ext cx="7791095" cy="4887007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D4DFA54-8A88-406F-8A12-5E903A8FB33A}"/>
                </a:ext>
              </a:extLst>
            </p:cNvPr>
            <p:cNvSpPr txBox="1"/>
            <p:nvPr/>
          </p:nvSpPr>
          <p:spPr>
            <a:xfrm>
              <a:off x="558476" y="5501904"/>
              <a:ext cx="3008947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100" dirty="0">
                  <a:solidFill>
                    <a:schemeClr val="bg1">
                      <a:lumMod val="50000"/>
                    </a:schemeClr>
                  </a:solidFill>
                </a:rPr>
                <a:t>https://doi.org/10.1038/s41597-024-03119-0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861781F6-D5D6-4D4A-89E0-C077389FB792}"/>
              </a:ext>
            </a:extLst>
          </p:cNvPr>
          <p:cNvSpPr txBox="1"/>
          <p:nvPr/>
        </p:nvSpPr>
        <p:spPr>
          <a:xfrm>
            <a:off x="286296" y="234095"/>
            <a:ext cx="1147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Example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0CF911-E918-482F-B797-4322AFBDDB80}"/>
              </a:ext>
            </a:extLst>
          </p:cNvPr>
          <p:cNvSpPr txBox="1"/>
          <p:nvPr/>
        </p:nvSpPr>
        <p:spPr>
          <a:xfrm>
            <a:off x="8613147" y="558462"/>
            <a:ext cx="3180397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Answers:</a:t>
            </a:r>
          </a:p>
          <a:p>
            <a:endParaRPr lang="en-GB" sz="1600" dirty="0"/>
          </a:p>
          <a:p>
            <a:r>
              <a:rPr lang="en-GB" sz="1600" dirty="0"/>
              <a:t>Organism: species, genotype </a:t>
            </a:r>
          </a:p>
          <a:p>
            <a:endParaRPr lang="en-GB" sz="1600" dirty="0"/>
          </a:p>
          <a:p>
            <a:r>
              <a:rPr lang="en-GB" sz="1600" dirty="0"/>
              <a:t>Growth conditions: temperature, light, treatments (</a:t>
            </a:r>
            <a:r>
              <a:rPr lang="en-GB" sz="1600" dirty="0" err="1"/>
              <a:t>phytohormomes</a:t>
            </a:r>
            <a:r>
              <a:rPr lang="en-GB" sz="1600" dirty="0"/>
              <a:t> – chemical list, concentration used, at what stage it was applied) </a:t>
            </a:r>
          </a:p>
          <a:p>
            <a:endParaRPr lang="en-GB" sz="1600" dirty="0"/>
          </a:p>
          <a:p>
            <a:r>
              <a:rPr lang="en-GB" sz="1600" dirty="0"/>
              <a:t>Sample: Time of sample collection, which part of the organism was collected</a:t>
            </a:r>
          </a:p>
          <a:p>
            <a:endParaRPr lang="en-GB" sz="1600" dirty="0"/>
          </a:p>
          <a:p>
            <a:r>
              <a:rPr lang="en-GB" sz="1600" dirty="0"/>
              <a:t>Transcriptome: protocols (RNA extraction, sequencing library preparation, sequencing platform) </a:t>
            </a:r>
          </a:p>
          <a:p>
            <a:endParaRPr lang="en-GB" sz="1600" dirty="0"/>
          </a:p>
          <a:p>
            <a:r>
              <a:rPr lang="en-GB" sz="1600" dirty="0"/>
              <a:t>Data analysis: how was raw data processed- software, scripts, how were the DEGs determined, what was the screening criteria</a:t>
            </a:r>
          </a:p>
        </p:txBody>
      </p:sp>
    </p:spTree>
    <p:extLst>
      <p:ext uri="{BB962C8B-B14F-4D97-AF65-F5344CB8AC3E}">
        <p14:creationId xmlns:p14="http://schemas.microsoft.com/office/powerpoint/2010/main" val="1484897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D9B7A85-1222-4A11-B58B-387BDD67C6AE}"/>
              </a:ext>
            </a:extLst>
          </p:cNvPr>
          <p:cNvGrpSpPr/>
          <p:nvPr/>
        </p:nvGrpSpPr>
        <p:grpSpPr>
          <a:xfrm>
            <a:off x="406631" y="865649"/>
            <a:ext cx="6096000" cy="6423238"/>
            <a:chOff x="406631" y="865649"/>
            <a:chExt cx="6096000" cy="642323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36593C0-CE7A-4BEB-BCDF-70D9D72316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6631" y="865649"/>
              <a:ext cx="5146778" cy="5530686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975CD36-3CD3-46E7-9E42-8F0782468319}"/>
                </a:ext>
              </a:extLst>
            </p:cNvPr>
            <p:cNvSpPr txBox="1"/>
            <p:nvPr/>
          </p:nvSpPr>
          <p:spPr>
            <a:xfrm>
              <a:off x="406631" y="6427113"/>
              <a:ext cx="6096000" cy="8617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GB" sz="1200" b="0" i="0" u="none" strike="noStrike" dirty="0">
                  <a:solidFill>
                    <a:schemeClr val="bg1">
                      <a:lumMod val="50000"/>
                    </a:schemeClr>
                  </a:solidFill>
                  <a:effectLst/>
                  <a:latin typeface="+mj-lt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https://doi.org/10.7554/eLife.95532.1</a:t>
              </a:r>
              <a:endParaRPr lang="en-GB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+mj-lt"/>
              </a:endParaRPr>
            </a:p>
            <a:p>
              <a:br>
                <a:rPr lang="en-GB" dirty="0">
                  <a:effectLst/>
                </a:rPr>
              </a:br>
              <a:endParaRPr lang="en-GB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8960A7B-AFA7-4BDE-8F51-E9F6D3454315}"/>
              </a:ext>
            </a:extLst>
          </p:cNvPr>
          <p:cNvSpPr txBox="1"/>
          <p:nvPr/>
        </p:nvSpPr>
        <p:spPr>
          <a:xfrm>
            <a:off x="286296" y="234095"/>
            <a:ext cx="1147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Example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90EEA-B9F1-4B40-8194-308E8A04E49C}"/>
              </a:ext>
            </a:extLst>
          </p:cNvPr>
          <p:cNvSpPr txBox="1"/>
          <p:nvPr/>
        </p:nvSpPr>
        <p:spPr>
          <a:xfrm>
            <a:off x="6638593" y="1228397"/>
            <a:ext cx="453898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Answers: </a:t>
            </a:r>
          </a:p>
          <a:p>
            <a:endParaRPr lang="en-GB" sz="1600" dirty="0"/>
          </a:p>
          <a:p>
            <a:r>
              <a:rPr lang="en-GB" sz="1600" dirty="0"/>
              <a:t>Organism: species, sex </a:t>
            </a:r>
          </a:p>
          <a:p>
            <a:endParaRPr lang="en-GB" sz="1600" dirty="0"/>
          </a:p>
          <a:p>
            <a:r>
              <a:rPr lang="en-GB" sz="1600" dirty="0"/>
              <a:t>Growth conditions: temperature, humidity, feeding</a:t>
            </a:r>
          </a:p>
          <a:p>
            <a:endParaRPr lang="en-GB" sz="1600" dirty="0"/>
          </a:p>
          <a:p>
            <a:r>
              <a:rPr lang="en-GB" sz="1600" dirty="0"/>
              <a:t>Description of the devices: </a:t>
            </a:r>
          </a:p>
          <a:p>
            <a:r>
              <a:rPr lang="en-GB" sz="1600" dirty="0"/>
              <a:t>traps or </a:t>
            </a:r>
            <a:r>
              <a:rPr lang="en-GB" sz="1600" dirty="0" err="1"/>
              <a:t>heatblock</a:t>
            </a:r>
            <a:r>
              <a:rPr lang="en-GB" sz="1600" dirty="0"/>
              <a:t>: how are they made, list of materials,  temperature of </a:t>
            </a:r>
            <a:r>
              <a:rPr lang="en-GB" sz="1600" dirty="0" err="1"/>
              <a:t>heatblock</a:t>
            </a:r>
            <a:endParaRPr lang="en-GB" sz="1600" dirty="0"/>
          </a:p>
          <a:p>
            <a:endParaRPr lang="en-GB" sz="1600" dirty="0"/>
          </a:p>
          <a:p>
            <a:r>
              <a:rPr lang="en-GB" sz="1600" dirty="0"/>
              <a:t>Tests: how many flies/ mosquitos per test, how long, counting (manually or automated), what is the solvent and test odour.</a:t>
            </a:r>
          </a:p>
          <a:p>
            <a:r>
              <a:rPr lang="en-GB" sz="1600" dirty="0"/>
              <a:t>List of compounds </a:t>
            </a:r>
          </a:p>
          <a:p>
            <a:endParaRPr lang="en-GB" sz="1600" dirty="0"/>
          </a:p>
          <a:p>
            <a:r>
              <a:rPr lang="en-GB" sz="1600" dirty="0"/>
              <a:t>Data analysis: how is the repellent coefficient calculated</a:t>
            </a:r>
          </a:p>
        </p:txBody>
      </p:sp>
    </p:spTree>
    <p:extLst>
      <p:ext uri="{BB962C8B-B14F-4D97-AF65-F5344CB8AC3E}">
        <p14:creationId xmlns:p14="http://schemas.microsoft.com/office/powerpoint/2010/main" val="2760150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A7C421D-2835-4721-ADC8-675BF70405A0}"/>
              </a:ext>
            </a:extLst>
          </p:cNvPr>
          <p:cNvGrpSpPr/>
          <p:nvPr/>
        </p:nvGrpSpPr>
        <p:grpSpPr>
          <a:xfrm>
            <a:off x="514896" y="595084"/>
            <a:ext cx="6684189" cy="5417783"/>
            <a:chOff x="514896" y="595084"/>
            <a:chExt cx="6684189" cy="541778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014D1C2B-070C-4E59-AB79-9827418995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58942"/>
            <a:stretch/>
          </p:blipFill>
          <p:spPr>
            <a:xfrm>
              <a:off x="629639" y="595084"/>
              <a:ext cx="6569446" cy="5417783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299FF92-9F85-4F03-B7BC-6D1004122F1E}"/>
                </a:ext>
              </a:extLst>
            </p:cNvPr>
            <p:cNvSpPr txBox="1"/>
            <p:nvPr/>
          </p:nvSpPr>
          <p:spPr>
            <a:xfrm>
              <a:off x="514896" y="5735868"/>
              <a:ext cx="609600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GB" sz="1200" b="0" i="0" u="none" strike="noStrike" dirty="0">
                  <a:solidFill>
                    <a:schemeClr val="bg1">
                      <a:lumMod val="50000"/>
                    </a:schemeClr>
                  </a:solidFill>
                  <a:effectLst/>
                  <a:latin typeface="+mj-lt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https://doi.org/10.7554/eLife.95313.1</a:t>
              </a:r>
              <a:endParaRPr lang="en-GB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+mj-lt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CFFEA2D-E1BB-4211-85F0-83DAA35DD24D}"/>
              </a:ext>
            </a:extLst>
          </p:cNvPr>
          <p:cNvSpPr txBox="1"/>
          <p:nvPr/>
        </p:nvSpPr>
        <p:spPr>
          <a:xfrm>
            <a:off x="514896" y="225752"/>
            <a:ext cx="1147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Example 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6B4F64-234A-4B7D-9214-446F1F19C896}"/>
              </a:ext>
            </a:extLst>
          </p:cNvPr>
          <p:cNvSpPr txBox="1"/>
          <p:nvPr/>
        </p:nvSpPr>
        <p:spPr>
          <a:xfrm>
            <a:off x="7458164" y="1012954"/>
            <a:ext cx="441760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/>
              <a:t>Answers: </a:t>
            </a:r>
          </a:p>
          <a:p>
            <a:endParaRPr lang="en-GB" sz="1400" dirty="0"/>
          </a:p>
          <a:p>
            <a:r>
              <a:rPr lang="en-GB" sz="1400" dirty="0"/>
              <a:t>Sample: how was the protein obtained?</a:t>
            </a:r>
          </a:p>
          <a:p>
            <a:r>
              <a:rPr lang="en-GB" sz="1400" dirty="0"/>
              <a:t>(amplified from a plasmid construct? Which ones) </a:t>
            </a:r>
          </a:p>
          <a:p>
            <a:r>
              <a:rPr lang="en-GB" sz="1400" dirty="0"/>
              <a:t>from which </a:t>
            </a:r>
            <a:r>
              <a:rPr lang="en-GB" sz="1400" dirty="0" err="1"/>
              <a:t>organismare</a:t>
            </a:r>
            <a:r>
              <a:rPr lang="en-GB" sz="1400" dirty="0"/>
              <a:t> the protein sequences, how the structure was rendered</a:t>
            </a:r>
          </a:p>
          <a:p>
            <a:r>
              <a:rPr lang="en-GB" sz="1400" dirty="0"/>
              <a:t>List of protein sequence sources (accession numbers) </a:t>
            </a:r>
          </a:p>
          <a:p>
            <a:endParaRPr lang="en-GB" sz="1400" dirty="0"/>
          </a:p>
          <a:p>
            <a:r>
              <a:rPr lang="en-GB" sz="1400" dirty="0"/>
              <a:t>Protein alignment: software used, what is being highlighted and why</a:t>
            </a:r>
          </a:p>
          <a:p>
            <a:endParaRPr lang="en-GB" sz="1400" dirty="0"/>
          </a:p>
          <a:p>
            <a:r>
              <a:rPr lang="en-GB" sz="1400" dirty="0"/>
              <a:t>Protocols for protein expression and purification</a:t>
            </a:r>
          </a:p>
          <a:p>
            <a:endParaRPr lang="en-GB" sz="1400" dirty="0"/>
          </a:p>
          <a:p>
            <a:r>
              <a:rPr lang="en-GB" sz="1400" dirty="0"/>
              <a:t>SDS page protocol: experimental context (what are they trying to find – in this case “o test whether SUMO’s disordered N-terminus prevents protein interactions” by testing mutants with binding partners (USP25, TDP2 etc). </a:t>
            </a:r>
          </a:p>
          <a:p>
            <a:r>
              <a:rPr lang="en-GB" sz="1400" dirty="0"/>
              <a:t>list of samples used (wilt type, mutants)</a:t>
            </a:r>
          </a:p>
          <a:p>
            <a:endParaRPr lang="en-GB" sz="1400" dirty="0"/>
          </a:p>
          <a:p>
            <a:r>
              <a:rPr lang="en-GB" sz="1400" dirty="0"/>
              <a:t>Data analysis: How is relative bound calculated, number of replicates, statistical test used, p values that asterisks indicate </a:t>
            </a:r>
          </a:p>
        </p:txBody>
      </p:sp>
    </p:spTree>
    <p:extLst>
      <p:ext uri="{BB962C8B-B14F-4D97-AF65-F5344CB8AC3E}">
        <p14:creationId xmlns:p14="http://schemas.microsoft.com/office/powerpoint/2010/main" val="2883444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D260AF-974C-4C77-9275-4AFA1F780F8B}"/>
              </a:ext>
            </a:extLst>
          </p:cNvPr>
          <p:cNvSpPr txBox="1"/>
          <p:nvPr/>
        </p:nvSpPr>
        <p:spPr>
          <a:xfrm>
            <a:off x="274866" y="816266"/>
            <a:ext cx="1147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Example 4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2D2BA7F-CFB0-4BDB-BDE4-902D5B776A0B}"/>
              </a:ext>
            </a:extLst>
          </p:cNvPr>
          <p:cNvGrpSpPr/>
          <p:nvPr/>
        </p:nvGrpSpPr>
        <p:grpSpPr>
          <a:xfrm>
            <a:off x="643038" y="1595345"/>
            <a:ext cx="7034448" cy="4469250"/>
            <a:chOff x="643038" y="1595345"/>
            <a:chExt cx="7034448" cy="446925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50A485D-5F03-479A-9479-5C7EC62F2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b="53140"/>
            <a:stretch/>
          </p:blipFill>
          <p:spPr>
            <a:xfrm>
              <a:off x="643038" y="1595345"/>
              <a:ext cx="7034448" cy="4233956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7A9CA37-A6CD-4277-A0F4-EB8C98A6B8BE}"/>
                </a:ext>
              </a:extLst>
            </p:cNvPr>
            <p:cNvSpPr txBox="1"/>
            <p:nvPr/>
          </p:nvSpPr>
          <p:spPr>
            <a:xfrm>
              <a:off x="734120" y="5787596"/>
              <a:ext cx="6097904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200" dirty="0">
                  <a:solidFill>
                    <a:schemeClr val="bg1">
                      <a:lumMod val="50000"/>
                    </a:schemeClr>
                  </a:solidFill>
                </a:rPr>
                <a:t>https://doi.org/10.1371/journal.pbio.3001324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5E990184-1103-441D-9EA9-FA2BA42AF3F9}"/>
              </a:ext>
            </a:extLst>
          </p:cNvPr>
          <p:cNvSpPr txBox="1"/>
          <p:nvPr/>
        </p:nvSpPr>
        <p:spPr>
          <a:xfrm flipH="1">
            <a:off x="8046721" y="1166842"/>
            <a:ext cx="387041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Answers:</a:t>
            </a:r>
          </a:p>
          <a:p>
            <a:endParaRPr lang="en-GB" sz="1600" dirty="0"/>
          </a:p>
          <a:p>
            <a:r>
              <a:rPr lang="en-GB" sz="1600" dirty="0"/>
              <a:t>Organism: species, genotype, sex, age</a:t>
            </a:r>
          </a:p>
          <a:p>
            <a:endParaRPr lang="en-GB" sz="1600" dirty="0"/>
          </a:p>
          <a:p>
            <a:r>
              <a:rPr lang="en-GB" sz="1600" dirty="0"/>
              <a:t>Growth conditions: temperature, feeding, light regimen, entrainment, treatments </a:t>
            </a:r>
          </a:p>
          <a:p>
            <a:endParaRPr lang="en-GB" sz="1600" dirty="0"/>
          </a:p>
          <a:p>
            <a:r>
              <a:rPr lang="en-GB" sz="1600" dirty="0"/>
              <a:t>Meaning of the bars under X axis</a:t>
            </a:r>
          </a:p>
          <a:p>
            <a:endParaRPr lang="en-GB" sz="1600" dirty="0"/>
          </a:p>
          <a:p>
            <a:r>
              <a:rPr lang="en-GB" sz="1600" dirty="0"/>
              <a:t>Protocols: How sleep was measured, device description</a:t>
            </a:r>
          </a:p>
          <a:p>
            <a:endParaRPr lang="en-GB" sz="1600" dirty="0"/>
          </a:p>
          <a:p>
            <a:r>
              <a:rPr lang="en-GB" sz="1600" dirty="0"/>
              <a:t>Data analysis: statistical test used, number of replicates, how is FRET calculated </a:t>
            </a:r>
          </a:p>
        </p:txBody>
      </p:sp>
    </p:spTree>
    <p:extLst>
      <p:ext uri="{BB962C8B-B14F-4D97-AF65-F5344CB8AC3E}">
        <p14:creationId xmlns:p14="http://schemas.microsoft.com/office/powerpoint/2010/main" val="2121848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</TotalTime>
  <Words>465</Words>
  <Application>Microsoft Office PowerPoint</Application>
  <PresentationFormat>Widescreen</PresentationFormat>
  <Paragraphs>67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-apple-system</vt:lpstr>
      <vt:lpstr>Arial</vt:lpstr>
      <vt:lpstr>Calibri</vt:lpstr>
      <vt:lpstr>Calibri Light</vt:lpstr>
      <vt:lpstr>Office Theme</vt:lpstr>
      <vt:lpstr>Exercise: What to include as metadata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Livia Scorza</dc:creator>
  <cp:lastModifiedBy>Livia Scorza</cp:lastModifiedBy>
  <cp:revision>21</cp:revision>
  <dcterms:created xsi:type="dcterms:W3CDTF">2024-03-18T12:07:05Z</dcterms:created>
  <dcterms:modified xsi:type="dcterms:W3CDTF">2024-03-19T13:32:24Z</dcterms:modified>
</cp:coreProperties>
</file>

<file path=docProps/thumbnail.jpeg>
</file>